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6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94874725-0728-4C5B-8443-87CBD768DBA9}"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285146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4874725-0728-4C5B-8443-87CBD768DBA9}"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193253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4874725-0728-4C5B-8443-87CBD768DBA9}"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283828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4874725-0728-4C5B-8443-87CBD768DBA9}"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329208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94874725-0728-4C5B-8443-87CBD768DBA9}"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357706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4874725-0728-4C5B-8443-87CBD768DBA9}"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92837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4874725-0728-4C5B-8443-87CBD768DBA9}" type="datetimeFigureOut">
              <a:rPr lang="sv-SE" smtClean="0"/>
              <a:t>2018-04-23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352365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4874725-0728-4C5B-8443-87CBD768DBA9}" type="datetimeFigureOut">
              <a:rPr lang="sv-SE" smtClean="0"/>
              <a:t>2018-04-23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117599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4874725-0728-4C5B-8443-87CBD768DBA9}" type="datetimeFigureOut">
              <a:rPr lang="sv-SE" smtClean="0"/>
              <a:t>2018-04-23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168998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4874725-0728-4C5B-8443-87CBD768DBA9}"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324948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4874725-0728-4C5B-8443-87CBD768DBA9}"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5DBB88A-C896-4638-B7CA-8ED244D9E4ED}" type="slidenum">
              <a:rPr lang="sv-SE" smtClean="0"/>
              <a:t>‹#›</a:t>
            </a:fld>
            <a:endParaRPr lang="sv-SE"/>
          </a:p>
        </p:txBody>
      </p:sp>
    </p:spTree>
    <p:extLst>
      <p:ext uri="{BB962C8B-B14F-4D97-AF65-F5344CB8AC3E}">
        <p14:creationId xmlns:p14="http://schemas.microsoft.com/office/powerpoint/2010/main" val="5692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74725-0728-4C5B-8443-87CBD768DBA9}" type="datetimeFigureOut">
              <a:rPr lang="sv-SE" smtClean="0"/>
              <a:t>2018-04-23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BB88A-C896-4638-B7CA-8ED244D9E4ED}" type="slidenum">
              <a:rPr lang="sv-SE" smtClean="0"/>
              <a:t>‹#›</a:t>
            </a:fld>
            <a:endParaRPr lang="sv-SE"/>
          </a:p>
        </p:txBody>
      </p:sp>
    </p:spTree>
    <p:extLst>
      <p:ext uri="{BB962C8B-B14F-4D97-AF65-F5344CB8AC3E}">
        <p14:creationId xmlns:p14="http://schemas.microsoft.com/office/powerpoint/2010/main" val="4036720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Pfa4HLQP_p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Delregional samverkan </a:t>
            </a:r>
            <a:br>
              <a:rPr lang="sv-SE" dirty="0" smtClean="0"/>
            </a:br>
            <a:r>
              <a:rPr lang="sv-SE" dirty="0" smtClean="0"/>
              <a:t>Nordöstra Skåne</a:t>
            </a:r>
            <a:endParaRPr lang="sv-SE" dirty="0"/>
          </a:p>
        </p:txBody>
      </p:sp>
      <p:sp>
        <p:nvSpPr>
          <p:cNvPr id="3" name="Underrubrik 2"/>
          <p:cNvSpPr>
            <a:spLocks noGrp="1"/>
          </p:cNvSpPr>
          <p:nvPr>
            <p:ph type="subTitle" idx="1"/>
          </p:nvPr>
        </p:nvSpPr>
        <p:spPr>
          <a:xfrm>
            <a:off x="1524000" y="3726729"/>
            <a:ext cx="9144000" cy="1655762"/>
          </a:xfrm>
        </p:spPr>
        <p:txBody>
          <a:bodyPr/>
          <a:lstStyle/>
          <a:p>
            <a:pPr lvl="0">
              <a:lnSpc>
                <a:spcPct val="100000"/>
              </a:lnSpc>
              <a:spcBef>
                <a:spcPct val="20000"/>
              </a:spcBef>
            </a:pPr>
            <a:r>
              <a:rPr lang="sv-SE" sz="3200" dirty="0" smtClean="0">
                <a:solidFill>
                  <a:prstClr val="black"/>
                </a:solidFill>
                <a:latin typeface="Arial" pitchFamily="34" charset="0"/>
                <a:cs typeface="Arial" pitchFamily="34" charset="0"/>
              </a:rPr>
              <a:t>2018-04-20</a:t>
            </a:r>
            <a:endParaRPr lang="sv-SE" sz="3200" dirty="0">
              <a:solidFill>
                <a:prstClr val="black"/>
              </a:solidFill>
              <a:latin typeface="Arial" pitchFamily="34" charset="0"/>
              <a:cs typeface="Arial" pitchFamily="34" charset="0"/>
            </a:endParaRPr>
          </a:p>
          <a:p>
            <a:endParaRPr lang="sv-SE" dirty="0"/>
          </a:p>
        </p:txBody>
      </p:sp>
    </p:spTree>
    <p:extLst>
      <p:ext uri="{BB962C8B-B14F-4D97-AF65-F5344CB8AC3E}">
        <p14:creationId xmlns:p14="http://schemas.microsoft.com/office/powerpoint/2010/main" val="2224859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44534" y="341312"/>
            <a:ext cx="7225145" cy="1325563"/>
          </a:xfrm>
        </p:spPr>
        <p:txBody>
          <a:bodyPr/>
          <a:lstStyle/>
          <a:p>
            <a:pPr algn="ctr"/>
            <a:r>
              <a:rPr lang="sv-SE" sz="4000" dirty="0">
                <a:solidFill>
                  <a:prstClr val="black"/>
                </a:solidFill>
                <a:latin typeface="Arial" pitchFamily="34" charset="0"/>
                <a:cs typeface="Arial" pitchFamily="34" charset="0"/>
              </a:rPr>
              <a:t>Mobilt vårdteam- utbildningsfilm</a:t>
            </a:r>
            <a:endParaRPr lang="sv-SE" dirty="0"/>
          </a:p>
        </p:txBody>
      </p:sp>
      <p:sp>
        <p:nvSpPr>
          <p:cNvPr id="3" name="Platshållare för innehåll 2"/>
          <p:cNvSpPr>
            <a:spLocks noGrp="1"/>
          </p:cNvSpPr>
          <p:nvPr>
            <p:ph idx="1"/>
          </p:nvPr>
        </p:nvSpPr>
        <p:spPr>
          <a:xfrm>
            <a:off x="1083424" y="1842250"/>
            <a:ext cx="8347364" cy="4351338"/>
          </a:xfrm>
        </p:spPr>
        <p:txBody>
          <a:bodyPr/>
          <a:lstStyle/>
          <a:p>
            <a:pPr marL="0" indent="0">
              <a:buNone/>
            </a:pPr>
            <a:endParaRPr lang="sv-SE" dirty="0"/>
          </a:p>
        </p:txBody>
      </p:sp>
      <p:pic>
        <p:nvPicPr>
          <p:cNvPr id="4" name="Pfa4HLQP_pE"/>
          <p:cNvPicPr>
            <a:picLocks noRot="1" noChangeAspect="1"/>
          </p:cNvPicPr>
          <p:nvPr>
            <a:videoFile r:link="rId1"/>
          </p:nvPr>
        </p:nvPicPr>
        <p:blipFill>
          <a:blip r:embed="rId3"/>
          <a:stretch>
            <a:fillRect/>
          </a:stretch>
        </p:blipFill>
        <p:spPr>
          <a:xfrm>
            <a:off x="3428306" y="2668500"/>
            <a:ext cx="3657600" cy="2057400"/>
          </a:xfrm>
          <a:prstGeom prst="rect">
            <a:avLst/>
          </a:prstGeom>
        </p:spPr>
      </p:pic>
    </p:spTree>
    <p:extLst>
      <p:ext uri="{BB962C8B-B14F-4D97-AF65-F5344CB8AC3E}">
        <p14:creationId xmlns:p14="http://schemas.microsoft.com/office/powerpoint/2010/main" val="2607282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45029" y="805700"/>
            <a:ext cx="7191895" cy="1325563"/>
          </a:xfrm>
        </p:spPr>
        <p:txBody>
          <a:bodyPr/>
          <a:lstStyle/>
          <a:p>
            <a:r>
              <a:rPr lang="sv-SE" dirty="0">
                <a:solidFill>
                  <a:prstClr val="black"/>
                </a:solidFill>
                <a:latin typeface="Arial" pitchFamily="34" charset="0"/>
                <a:cs typeface="Arial" pitchFamily="34" charset="0"/>
              </a:rPr>
              <a:t>SIP och inskrivning</a:t>
            </a:r>
            <a:endParaRPr lang="sv-SE" dirty="0"/>
          </a:p>
        </p:txBody>
      </p:sp>
      <p:sp>
        <p:nvSpPr>
          <p:cNvPr id="3" name="Platshållare för innehåll 2"/>
          <p:cNvSpPr>
            <a:spLocks noGrp="1"/>
          </p:cNvSpPr>
          <p:nvPr>
            <p:ph idx="1"/>
          </p:nvPr>
        </p:nvSpPr>
        <p:spPr>
          <a:xfrm>
            <a:off x="1445029" y="1867189"/>
            <a:ext cx="9012382" cy="4351338"/>
          </a:xfrm>
        </p:spPr>
        <p:txBody>
          <a:bodyPr/>
          <a:lstStyle/>
          <a:p>
            <a:pPr marL="342900" lvl="0" indent="-342900">
              <a:lnSpc>
                <a:spcPct val="100000"/>
              </a:lnSpc>
              <a:spcBef>
                <a:spcPct val="20000"/>
              </a:spcBef>
            </a:pPr>
            <a:endParaRPr lang="sv-SE" sz="3200" dirty="0" smtClean="0">
              <a:solidFill>
                <a:prstClr val="black"/>
              </a:solidFill>
              <a:latin typeface="Arial" pitchFamily="34" charset="0"/>
              <a:cs typeface="Arial" pitchFamily="34" charset="0"/>
            </a:endParaRPr>
          </a:p>
          <a:p>
            <a:pPr marL="342900" lvl="0" indent="-342900">
              <a:lnSpc>
                <a:spcPct val="100000"/>
              </a:lnSpc>
              <a:spcBef>
                <a:spcPct val="20000"/>
              </a:spcBef>
            </a:pPr>
            <a:endParaRPr lang="sv-SE" sz="3200" dirty="0">
              <a:solidFill>
                <a:prstClr val="black"/>
              </a:solidFill>
              <a:latin typeface="Arial" pitchFamily="34" charset="0"/>
              <a:cs typeface="Arial" pitchFamily="34" charset="0"/>
            </a:endParaRPr>
          </a:p>
          <a:p>
            <a:pPr marL="342900" lvl="0" indent="-342900">
              <a:lnSpc>
                <a:spcPct val="100000"/>
              </a:lnSpc>
              <a:spcBef>
                <a:spcPct val="20000"/>
              </a:spcBef>
            </a:pPr>
            <a:r>
              <a:rPr lang="sv-SE" sz="3200" dirty="0" smtClean="0">
                <a:solidFill>
                  <a:prstClr val="black"/>
                </a:solidFill>
                <a:latin typeface="Arial" pitchFamily="34" charset="0"/>
                <a:cs typeface="Arial" pitchFamily="34" charset="0"/>
              </a:rPr>
              <a:t>Birgitta </a:t>
            </a:r>
            <a:r>
              <a:rPr lang="sv-SE" sz="3200" dirty="0">
                <a:solidFill>
                  <a:prstClr val="black"/>
                </a:solidFill>
                <a:latin typeface="Arial" pitchFamily="34" charset="0"/>
                <a:cs typeface="Arial" pitchFamily="34" charset="0"/>
              </a:rPr>
              <a:t>och Jessica redovisar läget</a:t>
            </a:r>
          </a:p>
          <a:p>
            <a:endParaRPr lang="sv-SE" dirty="0"/>
          </a:p>
        </p:txBody>
      </p:sp>
    </p:spTree>
    <p:extLst>
      <p:ext uri="{BB962C8B-B14F-4D97-AF65-F5344CB8AC3E}">
        <p14:creationId xmlns:p14="http://schemas.microsoft.com/office/powerpoint/2010/main" val="2189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61160" y="500062"/>
            <a:ext cx="7682345" cy="1325563"/>
          </a:xfrm>
        </p:spPr>
        <p:txBody>
          <a:bodyPr/>
          <a:lstStyle/>
          <a:p>
            <a:r>
              <a:rPr lang="sv-SE" dirty="0">
                <a:solidFill>
                  <a:prstClr val="black"/>
                </a:solidFill>
                <a:latin typeface="Arial" pitchFamily="34" charset="0"/>
                <a:cs typeface="Arial" pitchFamily="34" charset="0"/>
              </a:rPr>
              <a:t>Status och utmaningar</a:t>
            </a:r>
            <a:endParaRPr lang="sv-SE" dirty="0"/>
          </a:p>
        </p:txBody>
      </p:sp>
      <p:sp>
        <p:nvSpPr>
          <p:cNvPr id="3" name="Platshållare för innehåll 2"/>
          <p:cNvSpPr>
            <a:spLocks noGrp="1"/>
          </p:cNvSpPr>
          <p:nvPr>
            <p:ph idx="1"/>
          </p:nvPr>
        </p:nvSpPr>
        <p:spPr>
          <a:xfrm>
            <a:off x="1661160" y="1975254"/>
            <a:ext cx="9452956" cy="4351338"/>
          </a:xfrm>
        </p:spPr>
        <p:txBody>
          <a:bodyPr/>
          <a:lstStyle/>
          <a:p>
            <a:pPr marL="342900" lvl="0" indent="-342900">
              <a:lnSpc>
                <a:spcPct val="100000"/>
              </a:lnSpc>
              <a:spcBef>
                <a:spcPct val="20000"/>
              </a:spcBef>
            </a:pPr>
            <a:r>
              <a:rPr lang="sv-SE" sz="3200" dirty="0">
                <a:solidFill>
                  <a:prstClr val="black"/>
                </a:solidFill>
                <a:latin typeface="Arial" pitchFamily="34" charset="0"/>
                <a:cs typeface="Arial" pitchFamily="34" charset="0"/>
              </a:rPr>
              <a:t>Läkarbristen i </a:t>
            </a:r>
            <a:r>
              <a:rPr lang="sv-SE" sz="3200" dirty="0" err="1">
                <a:solidFill>
                  <a:prstClr val="black"/>
                </a:solidFill>
                <a:latin typeface="Arial" pitchFamily="34" charset="0"/>
                <a:cs typeface="Arial" pitchFamily="34" charset="0"/>
              </a:rPr>
              <a:t>ffa</a:t>
            </a:r>
            <a:r>
              <a:rPr lang="sv-SE" sz="3200" dirty="0">
                <a:solidFill>
                  <a:prstClr val="black"/>
                </a:solidFill>
                <a:latin typeface="Arial" pitchFamily="34" charset="0"/>
                <a:cs typeface="Arial" pitchFamily="34" charset="0"/>
              </a:rPr>
              <a:t> Osby och Perstorp</a:t>
            </a:r>
          </a:p>
          <a:p>
            <a:pPr marL="342900" lvl="0" indent="-342900">
              <a:lnSpc>
                <a:spcPct val="100000"/>
              </a:lnSpc>
              <a:spcBef>
                <a:spcPct val="20000"/>
              </a:spcBef>
            </a:pPr>
            <a:r>
              <a:rPr lang="sv-SE" sz="3200" dirty="0">
                <a:solidFill>
                  <a:prstClr val="black"/>
                </a:solidFill>
                <a:latin typeface="Arial" pitchFamily="34" charset="0"/>
                <a:cs typeface="Arial" pitchFamily="34" charset="0"/>
              </a:rPr>
              <a:t>Falck-avtalet 1/3</a:t>
            </a:r>
          </a:p>
          <a:p>
            <a:pPr marL="742950" lvl="1" indent="-285750">
              <a:lnSpc>
                <a:spcPct val="100000"/>
              </a:lnSpc>
              <a:spcBef>
                <a:spcPct val="20000"/>
              </a:spcBef>
              <a:buFont typeface="Arial" pitchFamily="34" charset="0"/>
              <a:buChar char="–"/>
            </a:pPr>
            <a:r>
              <a:rPr lang="sv-SE" sz="2800" dirty="0">
                <a:solidFill>
                  <a:prstClr val="black"/>
                </a:solidFill>
                <a:latin typeface="Arial" pitchFamily="34" charset="0"/>
                <a:cs typeface="Arial" pitchFamily="34" charset="0"/>
              </a:rPr>
              <a:t>ej tillgång till SIP</a:t>
            </a:r>
          </a:p>
          <a:p>
            <a:pPr marL="742950" lvl="1" indent="-285750">
              <a:lnSpc>
                <a:spcPct val="100000"/>
              </a:lnSpc>
              <a:spcBef>
                <a:spcPct val="20000"/>
              </a:spcBef>
              <a:buFont typeface="Arial" pitchFamily="34" charset="0"/>
              <a:buChar char="–"/>
            </a:pPr>
            <a:r>
              <a:rPr lang="sv-SE" sz="2800" dirty="0">
                <a:solidFill>
                  <a:prstClr val="black"/>
                </a:solidFill>
                <a:latin typeface="Arial" pitchFamily="34" charset="0"/>
                <a:cs typeface="Arial" pitchFamily="34" charset="0"/>
              </a:rPr>
              <a:t>18.00 - 08.00- glappet 17-18 täcks på lite olika sätt</a:t>
            </a:r>
          </a:p>
          <a:p>
            <a:pPr marL="342900" lvl="0" indent="-342900">
              <a:lnSpc>
                <a:spcPct val="100000"/>
              </a:lnSpc>
              <a:spcBef>
                <a:spcPct val="20000"/>
              </a:spcBef>
            </a:pPr>
            <a:r>
              <a:rPr lang="sv-SE" sz="3200" dirty="0">
                <a:solidFill>
                  <a:prstClr val="black"/>
                </a:solidFill>
                <a:latin typeface="Arial" pitchFamily="34" charset="0"/>
                <a:cs typeface="Arial" pitchFamily="34" charset="0"/>
              </a:rPr>
              <a:t>Direktinläggning- rutin finns men är inte kommunicerad och tydlig för primärvård och kommuner</a:t>
            </a:r>
          </a:p>
          <a:p>
            <a:endParaRPr lang="sv-SE" dirty="0"/>
          </a:p>
        </p:txBody>
      </p:sp>
    </p:spTree>
    <p:extLst>
      <p:ext uri="{BB962C8B-B14F-4D97-AF65-F5344CB8AC3E}">
        <p14:creationId xmlns:p14="http://schemas.microsoft.com/office/powerpoint/2010/main" val="17621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986742" y="1825625"/>
            <a:ext cx="9367058" cy="4351338"/>
          </a:xfrm>
        </p:spPr>
        <p:txBody>
          <a:bodyPr/>
          <a:lstStyle/>
          <a:p>
            <a:pPr marL="514350" lvl="0" indent="-514350">
              <a:lnSpc>
                <a:spcPct val="100000"/>
              </a:lnSpc>
              <a:spcBef>
                <a:spcPct val="20000"/>
              </a:spcBef>
              <a:buFont typeface="+mj-lt"/>
              <a:buAutoNum type="arabicPeriod"/>
            </a:pPr>
            <a:r>
              <a:rPr lang="sv-SE" sz="3200" dirty="0">
                <a:solidFill>
                  <a:prstClr val="black"/>
                </a:solidFill>
                <a:latin typeface="Arial" pitchFamily="34" charset="0"/>
                <a:cs typeface="Arial" pitchFamily="34" charset="0"/>
              </a:rPr>
              <a:t>Inledning  </a:t>
            </a:r>
          </a:p>
          <a:p>
            <a:pPr marL="514350" lvl="0" indent="-514350">
              <a:lnSpc>
                <a:spcPct val="100000"/>
              </a:lnSpc>
              <a:spcBef>
                <a:spcPct val="20000"/>
              </a:spcBef>
              <a:buFont typeface="+mj-lt"/>
              <a:buAutoNum type="arabicPeriod"/>
            </a:pPr>
            <a:r>
              <a:rPr lang="sv-SE" sz="3200" dirty="0">
                <a:solidFill>
                  <a:prstClr val="black"/>
                </a:solidFill>
                <a:latin typeface="Arial" pitchFamily="34" charset="0"/>
                <a:cs typeface="Arial" pitchFamily="34" charset="0"/>
              </a:rPr>
              <a:t>Lagen om samverkan vid utskrivning</a:t>
            </a:r>
          </a:p>
          <a:p>
            <a:pPr marL="514350" lvl="0" indent="-514350">
              <a:lnSpc>
                <a:spcPct val="100000"/>
              </a:lnSpc>
              <a:spcBef>
                <a:spcPct val="20000"/>
              </a:spcBef>
              <a:buFont typeface="+mj-lt"/>
              <a:buAutoNum type="arabicPeriod"/>
            </a:pPr>
            <a:r>
              <a:rPr lang="sv-SE" sz="3200" dirty="0">
                <a:solidFill>
                  <a:prstClr val="black"/>
                </a:solidFill>
                <a:latin typeface="Arial" pitchFamily="34" charset="0"/>
                <a:cs typeface="Arial" pitchFamily="34" charset="0"/>
              </a:rPr>
              <a:t>Status HS avtalet</a:t>
            </a:r>
          </a:p>
          <a:p>
            <a:pPr marL="514350" lvl="0" indent="-514350">
              <a:lnSpc>
                <a:spcPct val="100000"/>
              </a:lnSpc>
              <a:spcBef>
                <a:spcPct val="20000"/>
              </a:spcBef>
              <a:buFont typeface="+mj-lt"/>
              <a:buAutoNum type="arabicPeriod"/>
            </a:pPr>
            <a:r>
              <a:rPr lang="sv-SE" sz="3200" dirty="0">
                <a:solidFill>
                  <a:prstClr val="black"/>
                </a:solidFill>
                <a:latin typeface="Arial" pitchFamily="34" charset="0"/>
                <a:cs typeface="Arial" pitchFamily="34" charset="0"/>
              </a:rPr>
              <a:t>Goda exempel på samverkan Näsby VC och psykosteamet</a:t>
            </a:r>
          </a:p>
          <a:p>
            <a:endParaRPr lang="sv-SE" dirty="0"/>
          </a:p>
        </p:txBody>
      </p:sp>
    </p:spTree>
    <p:extLst>
      <p:ext uri="{BB962C8B-B14F-4D97-AF65-F5344CB8AC3E}">
        <p14:creationId xmlns:p14="http://schemas.microsoft.com/office/powerpoint/2010/main" val="354425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78676" y="1825625"/>
            <a:ext cx="8121535" cy="2704811"/>
          </a:xfrm>
        </p:spPr>
        <p:txBody>
          <a:bodyPr/>
          <a:lstStyle/>
          <a:p>
            <a:pPr marL="0" indent="0">
              <a:buNone/>
            </a:pPr>
            <a:endParaRPr lang="sv-SE" altLang="sv-SE" sz="3200" b="1" dirty="0" smtClean="0">
              <a:solidFill>
                <a:prstClr val="black"/>
              </a:solidFill>
              <a:latin typeface="Calibri" panose="020F0502020204030204" pitchFamily="34" charset="0"/>
              <a:ea typeface="+mj-ea"/>
              <a:cs typeface="ヒラギノ角ゴ Pro W3"/>
            </a:endParaRPr>
          </a:p>
          <a:p>
            <a:pPr marL="0" indent="0" algn="ctr">
              <a:buNone/>
            </a:pPr>
            <a:r>
              <a:rPr lang="sv-SE" altLang="sv-SE" sz="3200" b="1" dirty="0" smtClean="0">
                <a:solidFill>
                  <a:prstClr val="black"/>
                </a:solidFill>
                <a:latin typeface="Calibri" panose="020F0502020204030204" pitchFamily="34" charset="0"/>
                <a:ea typeface="+mj-ea"/>
                <a:cs typeface="ヒラギノ角ゴ Pro W3"/>
              </a:rPr>
              <a:t>Implementering </a:t>
            </a:r>
            <a:r>
              <a:rPr lang="sv-SE" altLang="sv-SE" sz="3200" b="1" dirty="0">
                <a:solidFill>
                  <a:prstClr val="black"/>
                </a:solidFill>
                <a:latin typeface="Calibri" panose="020F0502020204030204" pitchFamily="34" charset="0"/>
                <a:ea typeface="+mj-ea"/>
                <a:cs typeface="ヒラギノ角ゴ Pro W3"/>
              </a:rPr>
              <a:t>av Lagen (2017:612) </a:t>
            </a:r>
            <a:r>
              <a:rPr lang="sv-SE" altLang="sv-SE" sz="3200" b="1" dirty="0" smtClean="0">
                <a:solidFill>
                  <a:prstClr val="black"/>
                </a:solidFill>
                <a:latin typeface="Calibri" panose="020F0502020204030204" pitchFamily="34" charset="0"/>
                <a:ea typeface="+mj-ea"/>
                <a:cs typeface="ヒラギノ角ゴ Pro W3"/>
              </a:rPr>
              <a:t/>
            </a:r>
            <a:br>
              <a:rPr lang="sv-SE" altLang="sv-SE" sz="3200" b="1" dirty="0" smtClean="0">
                <a:solidFill>
                  <a:prstClr val="black"/>
                </a:solidFill>
                <a:latin typeface="Calibri" panose="020F0502020204030204" pitchFamily="34" charset="0"/>
                <a:ea typeface="+mj-ea"/>
                <a:cs typeface="ヒラギノ角ゴ Pro W3"/>
              </a:rPr>
            </a:br>
            <a:r>
              <a:rPr lang="sv-SE" altLang="sv-SE" sz="3200" b="1" dirty="0" smtClean="0">
                <a:solidFill>
                  <a:prstClr val="black"/>
                </a:solidFill>
                <a:latin typeface="Calibri" panose="020F0502020204030204" pitchFamily="34" charset="0"/>
                <a:ea typeface="+mj-ea"/>
                <a:cs typeface="ヒラギノ角ゴ Pro W3"/>
              </a:rPr>
              <a:t>om </a:t>
            </a:r>
            <a:r>
              <a:rPr lang="sv-SE" altLang="sv-SE" sz="3200" b="1" dirty="0">
                <a:solidFill>
                  <a:prstClr val="black"/>
                </a:solidFill>
                <a:latin typeface="Calibri" panose="020F0502020204030204" pitchFamily="34" charset="0"/>
                <a:ea typeface="+mj-ea"/>
                <a:cs typeface="ヒラギノ角ゴ Pro W3"/>
              </a:rPr>
              <a:t>samverkan vid utskrivning från </a:t>
            </a:r>
            <a:r>
              <a:rPr lang="sv-SE" altLang="sv-SE" sz="3200" b="1" dirty="0" smtClean="0">
                <a:solidFill>
                  <a:prstClr val="black"/>
                </a:solidFill>
                <a:latin typeface="Calibri" panose="020F0502020204030204" pitchFamily="34" charset="0"/>
                <a:ea typeface="+mj-ea"/>
                <a:cs typeface="ヒラギノ角ゴ Pro W3"/>
              </a:rPr>
              <a:t/>
            </a:r>
            <a:br>
              <a:rPr lang="sv-SE" altLang="sv-SE" sz="3200" b="1" dirty="0" smtClean="0">
                <a:solidFill>
                  <a:prstClr val="black"/>
                </a:solidFill>
                <a:latin typeface="Calibri" panose="020F0502020204030204" pitchFamily="34" charset="0"/>
                <a:ea typeface="+mj-ea"/>
                <a:cs typeface="ヒラギノ角ゴ Pro W3"/>
              </a:rPr>
            </a:br>
            <a:r>
              <a:rPr lang="sv-SE" altLang="sv-SE" sz="3200" b="1" dirty="0" smtClean="0">
                <a:solidFill>
                  <a:prstClr val="black"/>
                </a:solidFill>
                <a:latin typeface="Calibri" panose="020F0502020204030204" pitchFamily="34" charset="0"/>
                <a:ea typeface="+mj-ea"/>
                <a:cs typeface="ヒラギノ角ゴ Pro W3"/>
              </a:rPr>
              <a:t>sluten </a:t>
            </a:r>
            <a:r>
              <a:rPr lang="sv-SE" altLang="sv-SE" sz="3200" b="1" dirty="0">
                <a:solidFill>
                  <a:prstClr val="black"/>
                </a:solidFill>
                <a:latin typeface="Calibri" panose="020F0502020204030204" pitchFamily="34" charset="0"/>
                <a:ea typeface="+mj-ea"/>
                <a:cs typeface="ヒラギノ角ゴ Pro W3"/>
              </a:rPr>
              <a:t>Hälso- och sjukvård</a:t>
            </a:r>
            <a:endParaRPr lang="sv-SE" dirty="0"/>
          </a:p>
        </p:txBody>
      </p:sp>
    </p:spTree>
    <p:extLst>
      <p:ext uri="{BB962C8B-B14F-4D97-AF65-F5344CB8AC3E}">
        <p14:creationId xmlns:p14="http://schemas.microsoft.com/office/powerpoint/2010/main" val="3526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78428" y="365125"/>
            <a:ext cx="6724997" cy="1325563"/>
          </a:xfrm>
        </p:spPr>
        <p:txBody>
          <a:bodyPr/>
          <a:lstStyle/>
          <a:p>
            <a:r>
              <a:rPr lang="sv-SE" sz="2700" dirty="0">
                <a:solidFill>
                  <a:prstClr val="black"/>
                </a:solidFill>
                <a:latin typeface="Arial" pitchFamily="34" charset="0"/>
                <a:cs typeface="Arial" pitchFamily="34" charset="0"/>
              </a:rPr>
              <a:t>Utmaningar med IT-system Mina Planer</a:t>
            </a:r>
            <a:endParaRPr lang="sv-SE" dirty="0"/>
          </a:p>
        </p:txBody>
      </p:sp>
      <p:sp>
        <p:nvSpPr>
          <p:cNvPr id="3" name="Platshållare för innehåll 2"/>
          <p:cNvSpPr>
            <a:spLocks noGrp="1"/>
          </p:cNvSpPr>
          <p:nvPr>
            <p:ph idx="1"/>
          </p:nvPr>
        </p:nvSpPr>
        <p:spPr>
          <a:xfrm>
            <a:off x="2118094" y="1830763"/>
            <a:ext cx="7574280" cy="4351338"/>
          </a:xfrm>
        </p:spPr>
        <p:txBody>
          <a:bodyPr/>
          <a:lstStyle/>
          <a:p>
            <a:pPr marL="214313" lvl="0" indent="-214313">
              <a:lnSpc>
                <a:spcPct val="100000"/>
              </a:lnSpc>
              <a:spcBef>
                <a:spcPts val="0"/>
              </a:spcBef>
            </a:pPr>
            <a:r>
              <a:rPr lang="sv-SE" sz="1500" dirty="0">
                <a:solidFill>
                  <a:prstClr val="black"/>
                </a:solidFill>
                <a:latin typeface="Arial"/>
              </a:rPr>
              <a:t>IT- systemet är långsamt- det sker en fördröjning vid varje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knappklick-kan </a:t>
            </a:r>
            <a:r>
              <a:rPr lang="sv-SE" sz="1500" dirty="0">
                <a:solidFill>
                  <a:prstClr val="black"/>
                </a:solidFill>
                <a:latin typeface="Arial"/>
              </a:rPr>
              <a:t>även bero på uppkoppling</a:t>
            </a:r>
          </a:p>
          <a:p>
            <a:pPr marL="214313" lvl="0" indent="-214313">
              <a:lnSpc>
                <a:spcPct val="100000"/>
              </a:lnSpc>
              <a:spcBef>
                <a:spcPts val="0"/>
              </a:spcBef>
            </a:pPr>
            <a:r>
              <a:rPr lang="sv-SE" sz="1500" dirty="0">
                <a:solidFill>
                  <a:prstClr val="black"/>
                </a:solidFill>
                <a:latin typeface="Arial"/>
              </a:rPr>
              <a:t>Endast en användare kan vara inne och skriva i kartläggningen åt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gången </a:t>
            </a:r>
            <a:r>
              <a:rPr lang="sv-SE" sz="1500" dirty="0">
                <a:solidFill>
                  <a:prstClr val="black"/>
                </a:solidFill>
                <a:latin typeface="Arial"/>
              </a:rPr>
              <a:t>på samma vårdtagare- alla kan läsa.</a:t>
            </a:r>
          </a:p>
          <a:p>
            <a:pPr marL="214313" lvl="0" indent="-214313">
              <a:lnSpc>
                <a:spcPct val="100000"/>
              </a:lnSpc>
              <a:spcBef>
                <a:spcPts val="0"/>
              </a:spcBef>
            </a:pPr>
            <a:r>
              <a:rPr lang="sv-SE" sz="1500" dirty="0">
                <a:solidFill>
                  <a:prstClr val="black"/>
                </a:solidFill>
                <a:latin typeface="Arial"/>
              </a:rPr>
              <a:t>Inledningsvis en hel del ”buggar” i systemet </a:t>
            </a:r>
          </a:p>
          <a:p>
            <a:pPr marL="214313" lvl="0" indent="-214313">
              <a:lnSpc>
                <a:spcPct val="100000"/>
              </a:lnSpc>
              <a:spcBef>
                <a:spcPts val="0"/>
              </a:spcBef>
            </a:pPr>
            <a:r>
              <a:rPr lang="sv-SE" sz="1500" dirty="0">
                <a:solidFill>
                  <a:prstClr val="black"/>
                </a:solidFill>
                <a:latin typeface="Arial"/>
              </a:rPr>
              <a:t>Kartläggningen är inte tillräckligt överskådlig-det som manuellt tagits bort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kräver </a:t>
            </a:r>
            <a:r>
              <a:rPr lang="sv-SE" sz="1500" dirty="0">
                <a:solidFill>
                  <a:prstClr val="black"/>
                </a:solidFill>
                <a:latin typeface="Arial"/>
              </a:rPr>
              <a:t>att man klickar på historiken.</a:t>
            </a:r>
          </a:p>
          <a:p>
            <a:pPr marL="257175" lvl="0" indent="-257175">
              <a:lnSpc>
                <a:spcPct val="100000"/>
              </a:lnSpc>
              <a:spcBef>
                <a:spcPts val="0"/>
              </a:spcBef>
            </a:pPr>
            <a:r>
              <a:rPr lang="sv-SE" sz="1500" dirty="0">
                <a:solidFill>
                  <a:prstClr val="black"/>
                </a:solidFill>
                <a:latin typeface="Arial"/>
              </a:rPr>
              <a:t>Ingen tydlig notisfunktion vid förändring i systemet. Resulterar i att personal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måste </a:t>
            </a:r>
            <a:r>
              <a:rPr lang="sv-SE" sz="1500" dirty="0">
                <a:solidFill>
                  <a:prstClr val="black"/>
                </a:solidFill>
                <a:latin typeface="Arial"/>
              </a:rPr>
              <a:t>sitta låst vid dator för att följa flödet. Färgindikationer och aviseringar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finns </a:t>
            </a:r>
            <a:r>
              <a:rPr lang="sv-SE" sz="1500" dirty="0">
                <a:solidFill>
                  <a:prstClr val="black"/>
                </a:solidFill>
                <a:latin typeface="Arial"/>
              </a:rPr>
              <a:t>men är inte tillräckligt tydliga </a:t>
            </a:r>
          </a:p>
          <a:p>
            <a:pPr marL="257175" lvl="0" indent="-257175">
              <a:lnSpc>
                <a:spcPct val="100000"/>
              </a:lnSpc>
              <a:spcBef>
                <a:spcPts val="0"/>
              </a:spcBef>
            </a:pPr>
            <a:r>
              <a:rPr lang="sv-SE" sz="1500" dirty="0">
                <a:solidFill>
                  <a:prstClr val="black"/>
                </a:solidFill>
                <a:latin typeface="Arial"/>
              </a:rPr>
              <a:t>De olika processerna är inte helt tvingade vilket resulterar i svag följsamhet-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in-och </a:t>
            </a:r>
            <a:r>
              <a:rPr lang="sv-SE" sz="1500" dirty="0">
                <a:solidFill>
                  <a:prstClr val="black"/>
                </a:solidFill>
                <a:latin typeface="Arial"/>
              </a:rPr>
              <a:t>utskrivning är tvingande men inte allt i ställningstagande</a:t>
            </a:r>
          </a:p>
          <a:p>
            <a:pPr marL="257175" lvl="0" indent="-257175">
              <a:lnSpc>
                <a:spcPct val="100000"/>
              </a:lnSpc>
              <a:spcBef>
                <a:spcPts val="0"/>
              </a:spcBef>
            </a:pPr>
            <a:r>
              <a:rPr lang="sv-SE" sz="1500" dirty="0">
                <a:solidFill>
                  <a:prstClr val="black"/>
                </a:solidFill>
                <a:latin typeface="Arial"/>
              </a:rPr>
              <a:t>Svårt att se när utskrivningsklar publiceras i systemet. </a:t>
            </a:r>
          </a:p>
          <a:p>
            <a:pPr marL="257175" lvl="0" indent="-257175">
              <a:lnSpc>
                <a:spcPct val="100000"/>
              </a:lnSpc>
              <a:spcBef>
                <a:spcPts val="0"/>
              </a:spcBef>
            </a:pPr>
            <a:r>
              <a:rPr lang="sv-SE" sz="1500" dirty="0">
                <a:solidFill>
                  <a:prstClr val="black"/>
                </a:solidFill>
                <a:latin typeface="Arial"/>
              </a:rPr>
              <a:t>Önskvärt med återkoppling så att den som begärt kvittens faktiskt kan se </a:t>
            </a:r>
            <a:r>
              <a:rPr lang="sv-SE" sz="1500" dirty="0" smtClean="0">
                <a:solidFill>
                  <a:prstClr val="black"/>
                </a:solidFill>
                <a:latin typeface="Arial"/>
              </a:rPr>
              <a:t/>
            </a:r>
            <a:br>
              <a:rPr lang="sv-SE" sz="1500" dirty="0" smtClean="0">
                <a:solidFill>
                  <a:prstClr val="black"/>
                </a:solidFill>
                <a:latin typeface="Arial"/>
              </a:rPr>
            </a:br>
            <a:r>
              <a:rPr lang="sv-SE" sz="1500" dirty="0" smtClean="0">
                <a:solidFill>
                  <a:prstClr val="black"/>
                </a:solidFill>
                <a:latin typeface="Arial"/>
              </a:rPr>
              <a:t>vilka </a:t>
            </a:r>
            <a:r>
              <a:rPr lang="sv-SE" sz="1500" dirty="0">
                <a:solidFill>
                  <a:prstClr val="black"/>
                </a:solidFill>
                <a:latin typeface="Arial"/>
              </a:rPr>
              <a:t>som kvitterar</a:t>
            </a:r>
          </a:p>
          <a:p>
            <a:endParaRPr lang="sv-SE" dirty="0"/>
          </a:p>
        </p:txBody>
      </p:sp>
      <p:pic>
        <p:nvPicPr>
          <p:cNvPr id="4" name="Bildobjekt 3"/>
          <p:cNvPicPr>
            <a:picLocks noChangeAspect="1"/>
          </p:cNvPicPr>
          <p:nvPr/>
        </p:nvPicPr>
        <p:blipFill>
          <a:blip r:embed="rId2"/>
          <a:stretch>
            <a:fillRect/>
          </a:stretch>
        </p:blipFill>
        <p:spPr>
          <a:xfrm>
            <a:off x="8378699" y="1825625"/>
            <a:ext cx="2627351" cy="1890164"/>
          </a:xfrm>
          <a:prstGeom prst="rect">
            <a:avLst/>
          </a:prstGeom>
        </p:spPr>
      </p:pic>
    </p:spTree>
    <p:extLst>
      <p:ext uri="{BB962C8B-B14F-4D97-AF65-F5344CB8AC3E}">
        <p14:creationId xmlns:p14="http://schemas.microsoft.com/office/powerpoint/2010/main" val="119188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45276" y="356812"/>
            <a:ext cx="9369829" cy="1325563"/>
          </a:xfrm>
        </p:spPr>
        <p:txBody>
          <a:bodyPr>
            <a:normAutofit/>
          </a:bodyPr>
          <a:lstStyle/>
          <a:p>
            <a:r>
              <a:rPr lang="sv-SE" sz="2700" dirty="0">
                <a:latin typeface="Arial" panose="020B0604020202020204" pitchFamily="34" charset="0"/>
                <a:cs typeface="Arial" panose="020B0604020202020204" pitchFamily="34" charset="0"/>
              </a:rPr>
              <a:t>Utmaningar i tolkningen av rutin och vägledning för samverkan vid utskrivning</a:t>
            </a:r>
          </a:p>
        </p:txBody>
      </p:sp>
      <p:sp>
        <p:nvSpPr>
          <p:cNvPr id="3" name="Platshållare för innehåll 2"/>
          <p:cNvSpPr>
            <a:spLocks noGrp="1"/>
          </p:cNvSpPr>
          <p:nvPr>
            <p:ph idx="1"/>
          </p:nvPr>
        </p:nvSpPr>
        <p:spPr>
          <a:xfrm>
            <a:off x="1345276" y="1800687"/>
            <a:ext cx="8289175" cy="4351338"/>
          </a:xfrm>
        </p:spPr>
        <p:txBody>
          <a:bodyPr>
            <a:normAutofit lnSpcReduction="10000"/>
          </a:bodyPr>
          <a:lstStyle/>
          <a:p>
            <a:pPr marL="214313" indent="-214313"/>
            <a:r>
              <a:rPr lang="sv-SE" sz="1200" dirty="0">
                <a:solidFill>
                  <a:prstClr val="black"/>
                </a:solidFill>
                <a:latin typeface="Arial" panose="020B0604020202020204" pitchFamily="34" charset="0"/>
                <a:cs typeface="Arial" panose="020B0604020202020204" pitchFamily="34" charset="0"/>
              </a:rPr>
              <a:t>Samverkan mellan de fyra parterna består av en digital vårdplanering i Mina planer samt en påföljande samordnad individuell plan (SIP)</a:t>
            </a:r>
          </a:p>
          <a:p>
            <a:pPr marL="600075" lvl="1" indent="-257175">
              <a:buFont typeface="Wingdings" panose="05000000000000000000" pitchFamily="2" charset="2"/>
              <a:buChar char="Ø"/>
            </a:pPr>
            <a:r>
              <a:rPr lang="sv-SE" sz="1200" b="1" dirty="0">
                <a:solidFill>
                  <a:prstClr val="black"/>
                </a:solidFill>
                <a:latin typeface="Arial" panose="020B0604020202020204" pitchFamily="34" charset="0"/>
                <a:cs typeface="Arial" panose="020B0604020202020204" pitchFamily="34" charset="0"/>
              </a:rPr>
              <a:t>Mycket svag följsamhet till ställningstagande och beräknat utskrivningsdatum ändras hela tiden</a:t>
            </a:r>
            <a:r>
              <a:rPr lang="sv-SE" sz="1200" dirty="0">
                <a:solidFill>
                  <a:prstClr val="black"/>
                </a:solidFill>
                <a:latin typeface="Arial" panose="020B0604020202020204" pitchFamily="34" charset="0"/>
                <a:cs typeface="Arial" panose="020B0604020202020204" pitchFamily="34" charset="0"/>
              </a:rPr>
              <a:t> (</a:t>
            </a:r>
            <a:r>
              <a:rPr lang="sv-SE" sz="1200" i="1" dirty="0">
                <a:solidFill>
                  <a:prstClr val="black"/>
                </a:solidFill>
                <a:latin typeface="Arial" panose="020B0604020202020204" pitchFamily="34" charset="0"/>
                <a:cs typeface="Arial" panose="020B0604020202020204" pitchFamily="34" charset="0"/>
              </a:rPr>
              <a:t>Önskemål från kommunen om att beräknat datum för utskrivning ska betraktas som ”tidigast möjliga utskrivning”)</a:t>
            </a:r>
            <a:endParaRPr lang="sv-SE" sz="1200" dirty="0">
              <a:solidFill>
                <a:prstClr val="black"/>
              </a:solidFill>
              <a:latin typeface="Arial" panose="020B0604020202020204" pitchFamily="34" charset="0"/>
              <a:cs typeface="Arial" panose="020B0604020202020204" pitchFamily="34" charset="0"/>
            </a:endParaRP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Initialt ökat antal vårdtagare som skickas hem utan att kommunen meddelas genom </a:t>
            </a:r>
            <a:r>
              <a:rPr lang="sv-SE" sz="1200" dirty="0" err="1">
                <a:solidFill>
                  <a:prstClr val="black"/>
                </a:solidFill>
                <a:latin typeface="Arial" panose="020B0604020202020204" pitchFamily="34" charset="0"/>
                <a:cs typeface="Arial" panose="020B0604020202020204" pitchFamily="34" charset="0"/>
              </a:rPr>
              <a:t>utskrivningsklarsfunktionen</a:t>
            </a:r>
            <a:endParaRPr lang="sv-SE" sz="1200" dirty="0">
              <a:solidFill>
                <a:prstClr val="black"/>
              </a:solidFill>
              <a:latin typeface="Arial" panose="020B0604020202020204" pitchFamily="34" charset="0"/>
              <a:cs typeface="Arial" panose="020B0604020202020204" pitchFamily="34" charset="0"/>
            </a:endParaRP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Det finns en sammanblandning av tidigare SVPL-processen och nuvarande SIP och SVU-process. De ersätter inte varandra. Samverkan mellan parterna ska idag ske genom en digital vårdplanering i Mina planer samt en påföljande </a:t>
            </a:r>
            <a:r>
              <a:rPr lang="sv-SE" sz="1200" dirty="0" err="1">
                <a:solidFill>
                  <a:prstClr val="black"/>
                </a:solidFill>
                <a:latin typeface="Arial" panose="020B0604020202020204" pitchFamily="34" charset="0"/>
                <a:cs typeface="Arial" panose="020B0604020202020204" pitchFamily="34" charset="0"/>
              </a:rPr>
              <a:t>amordnad</a:t>
            </a:r>
            <a:r>
              <a:rPr lang="sv-SE" sz="1200" dirty="0">
                <a:solidFill>
                  <a:prstClr val="black"/>
                </a:solidFill>
                <a:latin typeface="Arial" panose="020B0604020202020204" pitchFamily="34" charset="0"/>
                <a:cs typeface="Arial" panose="020B0604020202020204" pitchFamily="34" charset="0"/>
              </a:rPr>
              <a:t> vårdplanering (SIP)</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Bristande följsamhet till justering av ställningstagande från kommuner och primärvård vilket gör att utskrivningen fördröjs</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Det finns en okunskap om vad SIP är. Det ledde framförallt initialt till för många SIP på vårdavdelning samt totalt sätt för många onödiga SIP vilket senare vänts till att (för) få </a:t>
            </a:r>
            <a:r>
              <a:rPr lang="sv-SE" sz="1200" dirty="0" smtClean="0">
                <a:latin typeface="Arial" panose="020B0604020202020204" pitchFamily="34" charset="0"/>
                <a:cs typeface="Arial" panose="020B0604020202020204" pitchFamily="34" charset="0"/>
              </a:rPr>
              <a:t>SIP</a:t>
            </a:r>
            <a:r>
              <a:rPr lang="sv-SE" sz="1200" dirty="0">
                <a:solidFill>
                  <a:prstClr val="black"/>
                </a:solidFill>
                <a:latin typeface="Arial" panose="020B0604020202020204" pitchFamily="34" charset="0"/>
                <a:cs typeface="Arial" panose="020B0604020202020204" pitchFamily="34" charset="0"/>
              </a:rPr>
              <a:t> görs</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Det behövs förtydligande kring de fyra färgprocesserna och utrymmet för tolkningar är alltför stort- kommunerna upplever att man inte har något handlingsmandat alls- är på gång</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Bristande kartläggning – ibland sämre information än tidigare</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Markant ökad administration för alla parter</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Svag följsamhet till deltagande vid SIP</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Svag följsamhet till ha läst: Rutin och vägledning för samverkan vid utskrivning från samtliga parter</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Kommuner har en ökad tendens att kräva att slutenvården ändra och flytta utskrivningsklar</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Primärvården har inte beredskap för att ta samordningsansvaret vid långhelger (Osby, Perstorp)</a:t>
            </a:r>
          </a:p>
          <a:p>
            <a:pPr marL="600075" lvl="1" indent="-257175">
              <a:buFont typeface="Wingdings" panose="05000000000000000000" pitchFamily="2" charset="2"/>
              <a:buChar char="Ø"/>
            </a:pPr>
            <a:r>
              <a:rPr lang="sv-SE" sz="1200" dirty="0">
                <a:solidFill>
                  <a:prstClr val="black"/>
                </a:solidFill>
                <a:latin typeface="Arial" panose="020B0604020202020204" pitchFamily="34" charset="0"/>
                <a:cs typeface="Arial" panose="020B0604020202020204" pitchFamily="34" charset="0"/>
              </a:rPr>
              <a:t>Markant längre vårdtider</a:t>
            </a:r>
          </a:p>
          <a:p>
            <a:endParaRPr lang="sv-SE" dirty="0"/>
          </a:p>
        </p:txBody>
      </p:sp>
      <p:pic>
        <p:nvPicPr>
          <p:cNvPr id="4" name="Bildobjekt 3"/>
          <p:cNvPicPr>
            <a:picLocks noChangeAspect="1"/>
          </p:cNvPicPr>
          <p:nvPr/>
        </p:nvPicPr>
        <p:blipFill>
          <a:blip r:embed="rId2"/>
          <a:stretch>
            <a:fillRect/>
          </a:stretch>
        </p:blipFill>
        <p:spPr>
          <a:xfrm>
            <a:off x="9344735" y="1919439"/>
            <a:ext cx="2484276" cy="1787233"/>
          </a:xfrm>
          <a:prstGeom prst="rect">
            <a:avLst/>
          </a:prstGeom>
        </p:spPr>
      </p:pic>
    </p:spTree>
    <p:extLst>
      <p:ext uri="{BB962C8B-B14F-4D97-AF65-F5344CB8AC3E}">
        <p14:creationId xmlns:p14="http://schemas.microsoft.com/office/powerpoint/2010/main" val="55171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02723" y="406689"/>
            <a:ext cx="8289175" cy="1325563"/>
          </a:xfrm>
        </p:spPr>
        <p:txBody>
          <a:bodyPr/>
          <a:lstStyle/>
          <a:p>
            <a:r>
              <a:rPr lang="sv-SE" dirty="0">
                <a:solidFill>
                  <a:prstClr val="black"/>
                </a:solidFill>
                <a:latin typeface="Arial" pitchFamily="34" charset="0"/>
                <a:cs typeface="Arial" pitchFamily="34" charset="0"/>
              </a:rPr>
              <a:t>Tolkningsproblematiken</a:t>
            </a:r>
            <a:endParaRPr lang="sv-SE" dirty="0"/>
          </a:p>
        </p:txBody>
      </p:sp>
      <p:sp>
        <p:nvSpPr>
          <p:cNvPr id="3" name="Platshållare för innehåll 2"/>
          <p:cNvSpPr>
            <a:spLocks noGrp="1"/>
          </p:cNvSpPr>
          <p:nvPr>
            <p:ph idx="1"/>
          </p:nvPr>
        </p:nvSpPr>
        <p:spPr>
          <a:xfrm>
            <a:off x="1810789" y="1833937"/>
            <a:ext cx="8289175" cy="4351338"/>
          </a:xfrm>
        </p:spPr>
        <p:txBody>
          <a:bodyPr/>
          <a:lstStyle/>
          <a:p>
            <a:pPr marL="0" lvl="0" indent="0">
              <a:lnSpc>
                <a:spcPct val="100000"/>
              </a:lnSpc>
              <a:spcBef>
                <a:spcPct val="20000"/>
              </a:spcBef>
              <a:buNone/>
            </a:pPr>
            <a:r>
              <a:rPr lang="sv-SE" sz="1500" dirty="0">
                <a:solidFill>
                  <a:prstClr val="black"/>
                </a:solidFill>
                <a:latin typeface="Arial" pitchFamily="34" charset="0"/>
                <a:cs typeface="Arial" pitchFamily="34" charset="0"/>
              </a:rPr>
              <a:t>Lagen om samverkan vid utskrivning</a:t>
            </a:r>
          </a:p>
          <a:p>
            <a:pPr marL="342900" lvl="0" indent="-342900">
              <a:lnSpc>
                <a:spcPct val="100000"/>
              </a:lnSpc>
              <a:spcBef>
                <a:spcPct val="20000"/>
              </a:spcBef>
            </a:pPr>
            <a:r>
              <a:rPr lang="sv-SE" sz="1400" dirty="0">
                <a:solidFill>
                  <a:prstClr val="black"/>
                </a:solidFill>
                <a:latin typeface="Arial" pitchFamily="34" charset="0"/>
                <a:cs typeface="Arial" pitchFamily="34" charset="0"/>
              </a:rPr>
              <a:t>5 § Kommunens betalningsansvar ska inte inträda om patienten inte kan skrivas ut från den slutna vården på grund av att sådana insatser som den landstingsfinansierade öppna vården är ansvarig för inte är tillgängliga, eller det inte är klarlagt om sådana insatser är tillgängliga.</a:t>
            </a:r>
          </a:p>
          <a:p>
            <a:pPr marL="0" lvl="0" indent="0">
              <a:lnSpc>
                <a:spcPct val="100000"/>
              </a:lnSpc>
              <a:spcBef>
                <a:spcPct val="20000"/>
              </a:spcBef>
              <a:buNone/>
            </a:pPr>
            <a:endParaRPr lang="sv-SE" sz="900" dirty="0">
              <a:solidFill>
                <a:prstClr val="black"/>
              </a:solidFill>
              <a:latin typeface="Arial" pitchFamily="34" charset="0"/>
              <a:cs typeface="Arial" pitchFamily="34" charset="0"/>
            </a:endParaRPr>
          </a:p>
          <a:p>
            <a:pPr marL="0" lvl="0" indent="0">
              <a:lnSpc>
                <a:spcPct val="100000"/>
              </a:lnSpc>
              <a:spcBef>
                <a:spcPct val="20000"/>
              </a:spcBef>
              <a:buNone/>
            </a:pPr>
            <a:r>
              <a:rPr lang="sv-SE" sz="1400" dirty="0">
                <a:solidFill>
                  <a:prstClr val="black"/>
                </a:solidFill>
                <a:latin typeface="Arial" pitchFamily="34" charset="0"/>
                <a:cs typeface="Arial" pitchFamily="34" charset="0"/>
              </a:rPr>
              <a:t>Detta kan man ju tolka på olika sätt men om inte primärvården finns i tjänst (t ex helger) så är de väl inte tillgängliga?</a:t>
            </a:r>
          </a:p>
          <a:p>
            <a:pPr marL="0" lvl="0" indent="0">
              <a:lnSpc>
                <a:spcPct val="100000"/>
              </a:lnSpc>
              <a:spcBef>
                <a:spcPct val="20000"/>
              </a:spcBef>
              <a:buNone/>
            </a:pPr>
            <a:endParaRPr lang="sv-SE" sz="1500" dirty="0">
              <a:solidFill>
                <a:prstClr val="black"/>
              </a:solidFill>
              <a:latin typeface="Arial" pitchFamily="34" charset="0"/>
              <a:cs typeface="Arial" pitchFamily="34" charset="0"/>
            </a:endParaRPr>
          </a:p>
          <a:p>
            <a:pPr marL="0" lvl="0" indent="0">
              <a:lnSpc>
                <a:spcPct val="100000"/>
              </a:lnSpc>
              <a:spcBef>
                <a:spcPct val="20000"/>
              </a:spcBef>
              <a:buNone/>
            </a:pPr>
            <a:r>
              <a:rPr lang="sv-SE" sz="1500" dirty="0">
                <a:solidFill>
                  <a:prstClr val="black"/>
                </a:solidFill>
                <a:latin typeface="Arial" pitchFamily="34" charset="0"/>
                <a:cs typeface="Arial" pitchFamily="34" charset="0"/>
              </a:rPr>
              <a:t>Rutin och vägledning</a:t>
            </a:r>
          </a:p>
          <a:p>
            <a:pPr marL="342900" lvl="0" indent="-342900">
              <a:lnSpc>
                <a:spcPct val="100000"/>
              </a:lnSpc>
              <a:spcBef>
                <a:spcPct val="20000"/>
              </a:spcBef>
            </a:pPr>
            <a:r>
              <a:rPr lang="sv-SE" sz="1400" dirty="0">
                <a:solidFill>
                  <a:prstClr val="black"/>
                </a:solidFill>
                <a:latin typeface="Arial" pitchFamily="34" charset="0"/>
                <a:cs typeface="Arial" pitchFamily="34" charset="0"/>
              </a:rPr>
              <a:t>Den landstingsfinansierade öppna vårdens medicinska ansvar inträder när patienten skrivs ut från den slutna vården under förutsättning att berörda enheter har accepterat övertagandet av det medicinska ansvaret. Den landstingsfinansierade öppna vården har ansvar för koordination av fortsatta insatser från den specialiserade vården.</a:t>
            </a:r>
          </a:p>
          <a:p>
            <a:pPr marL="342900" lvl="0" indent="-342900">
              <a:lnSpc>
                <a:spcPct val="100000"/>
              </a:lnSpc>
              <a:spcBef>
                <a:spcPct val="20000"/>
              </a:spcBef>
            </a:pPr>
            <a:endParaRPr lang="sv-SE" sz="1500" dirty="0">
              <a:solidFill>
                <a:prstClr val="black"/>
              </a:solidFill>
              <a:latin typeface="Arial" pitchFamily="34" charset="0"/>
              <a:cs typeface="Arial" pitchFamily="34" charset="0"/>
            </a:endParaRPr>
          </a:p>
          <a:p>
            <a:pPr marL="0" lvl="0" indent="0">
              <a:lnSpc>
                <a:spcPct val="100000"/>
              </a:lnSpc>
              <a:spcBef>
                <a:spcPct val="20000"/>
              </a:spcBef>
              <a:buNone/>
            </a:pPr>
            <a:r>
              <a:rPr lang="sv-SE" sz="1400" dirty="0">
                <a:solidFill>
                  <a:prstClr val="black"/>
                </a:solidFill>
                <a:latin typeface="Arial" pitchFamily="34" charset="0"/>
                <a:cs typeface="Arial" pitchFamily="34" charset="0"/>
              </a:rPr>
              <a:t>Ska man tolka att den justering som ska göras av primärvården bekräftar att de insatser som de har skrivit i ”sin” ruta kommer de att ta ansvar för och på så sätt accepterat övertagandet? Om primärvården inte justerar förrän på måndagen hur förhåller sig betalningsansvaret? Hur räknas dagarna och vem har det medicinska ansvaret om kommunen fullgör sin del och tar hem på helgen? </a:t>
            </a:r>
          </a:p>
          <a:p>
            <a:endParaRPr lang="sv-SE" dirty="0"/>
          </a:p>
        </p:txBody>
      </p:sp>
    </p:spTree>
    <p:extLst>
      <p:ext uri="{BB962C8B-B14F-4D97-AF65-F5344CB8AC3E}">
        <p14:creationId xmlns:p14="http://schemas.microsoft.com/office/powerpoint/2010/main" val="185445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12273" y="381751"/>
            <a:ext cx="6892636" cy="1325563"/>
          </a:xfrm>
        </p:spPr>
        <p:txBody>
          <a:bodyPr/>
          <a:lstStyle/>
          <a:p>
            <a:pPr algn="ctr"/>
            <a:r>
              <a:rPr lang="sv-SE" sz="2700" dirty="0">
                <a:solidFill>
                  <a:prstClr val="black"/>
                </a:solidFill>
                <a:latin typeface="Arial" pitchFamily="34" charset="0"/>
                <a:cs typeface="Arial" pitchFamily="34" charset="0"/>
              </a:rPr>
              <a:t>Vidtagna och föreslagna förbättringsåtgärder</a:t>
            </a:r>
            <a:endParaRPr lang="sv-SE" dirty="0"/>
          </a:p>
        </p:txBody>
      </p:sp>
      <p:sp>
        <p:nvSpPr>
          <p:cNvPr id="3" name="Platshållare för innehåll 2"/>
          <p:cNvSpPr>
            <a:spLocks noGrp="1"/>
          </p:cNvSpPr>
          <p:nvPr>
            <p:ph idx="1"/>
          </p:nvPr>
        </p:nvSpPr>
        <p:spPr>
          <a:xfrm>
            <a:off x="1611284" y="1822450"/>
            <a:ext cx="6892636" cy="4351338"/>
          </a:xfrm>
        </p:spPr>
        <p:txBody>
          <a:bodyPr>
            <a:normAutofit lnSpcReduction="10000"/>
          </a:bodyPr>
          <a:lstStyle/>
          <a:p>
            <a:pPr marL="214313" lvl="0" indent="-214313">
              <a:lnSpc>
                <a:spcPct val="100000"/>
              </a:lnSpc>
              <a:spcBef>
                <a:spcPts val="0"/>
              </a:spcBef>
            </a:pPr>
            <a:r>
              <a:rPr lang="sv-SE" sz="1400" dirty="0">
                <a:solidFill>
                  <a:prstClr val="black"/>
                </a:solidFill>
                <a:latin typeface="Arial"/>
              </a:rPr>
              <a:t>Kunskap om vad en SIP är och hur den ska göras</a:t>
            </a:r>
          </a:p>
          <a:p>
            <a:pPr marL="671513" lvl="1" indent="-214313">
              <a:lnSpc>
                <a:spcPct val="100000"/>
              </a:lnSpc>
              <a:spcBef>
                <a:spcPts val="0"/>
              </a:spcBef>
            </a:pPr>
            <a:r>
              <a:rPr lang="sv-SE" sz="1400" dirty="0">
                <a:solidFill>
                  <a:prstClr val="black"/>
                </a:solidFill>
                <a:latin typeface="Arial"/>
              </a:rPr>
              <a:t>Utbildning planeras, utbildningsfilm kommer att göras av Kommunförbundet och Region Skåne gemensamt</a:t>
            </a:r>
          </a:p>
          <a:p>
            <a:pPr marL="214313" lvl="0" indent="-214313">
              <a:lnSpc>
                <a:spcPct val="100000"/>
              </a:lnSpc>
              <a:spcBef>
                <a:spcPts val="0"/>
              </a:spcBef>
            </a:pPr>
            <a:r>
              <a:rPr lang="sv-SE" sz="1400" dirty="0">
                <a:solidFill>
                  <a:prstClr val="black"/>
                </a:solidFill>
                <a:latin typeface="Arial"/>
              </a:rPr>
              <a:t>Kvaliteten på samordnad individuell plan (SIP) behöver bli bättre</a:t>
            </a:r>
          </a:p>
          <a:p>
            <a:pPr marL="671513" lvl="1" indent="-214313">
              <a:lnSpc>
                <a:spcPct val="100000"/>
              </a:lnSpc>
              <a:spcBef>
                <a:spcPts val="0"/>
              </a:spcBef>
            </a:pPr>
            <a:r>
              <a:rPr lang="sv-SE" sz="1400" dirty="0">
                <a:solidFill>
                  <a:prstClr val="black"/>
                </a:solidFill>
                <a:latin typeface="Arial"/>
              </a:rPr>
              <a:t>Utbildning om vad SIP är för samtliga parter- planeras centralt till hösten</a:t>
            </a:r>
          </a:p>
          <a:p>
            <a:pPr marL="457200" lvl="1" indent="0">
              <a:lnSpc>
                <a:spcPct val="100000"/>
              </a:lnSpc>
              <a:spcBef>
                <a:spcPts val="0"/>
              </a:spcBef>
              <a:buNone/>
            </a:pPr>
            <a:endParaRPr lang="sv-SE" sz="1400" dirty="0">
              <a:solidFill>
                <a:prstClr val="black"/>
              </a:solidFill>
              <a:latin typeface="Arial"/>
            </a:endParaRPr>
          </a:p>
          <a:p>
            <a:pPr marL="214313" lvl="0" indent="-214313">
              <a:lnSpc>
                <a:spcPct val="100000"/>
              </a:lnSpc>
              <a:spcBef>
                <a:spcPts val="0"/>
              </a:spcBef>
            </a:pPr>
            <a:r>
              <a:rPr lang="sv-SE" sz="1400" dirty="0">
                <a:solidFill>
                  <a:prstClr val="black"/>
                </a:solidFill>
                <a:latin typeface="Arial"/>
              </a:rPr>
              <a:t>Förädla Mina Planer- se över kapaciteten och användarvänligheten</a:t>
            </a:r>
          </a:p>
          <a:p>
            <a:pPr marL="214313" lvl="0" indent="-214313">
              <a:lnSpc>
                <a:spcPct val="100000"/>
              </a:lnSpc>
              <a:spcBef>
                <a:spcPts val="0"/>
              </a:spcBef>
            </a:pPr>
            <a:r>
              <a:rPr lang="sv-SE" sz="1400" dirty="0">
                <a:solidFill>
                  <a:prstClr val="black"/>
                </a:solidFill>
                <a:latin typeface="Arial"/>
              </a:rPr>
              <a:t>Förädla och förtydliga rutin och vägledningen- är på gång med </a:t>
            </a:r>
            <a:r>
              <a:rPr lang="sv-SE" sz="1400" dirty="0" err="1">
                <a:solidFill>
                  <a:prstClr val="black"/>
                </a:solidFill>
                <a:latin typeface="Arial"/>
              </a:rPr>
              <a:t>strujtur</a:t>
            </a:r>
            <a:r>
              <a:rPr lang="sv-SE" sz="1400" dirty="0">
                <a:solidFill>
                  <a:prstClr val="black"/>
                </a:solidFill>
                <a:latin typeface="Arial"/>
              </a:rPr>
              <a:t> för hur förslag, hantering och beslut tas</a:t>
            </a:r>
          </a:p>
          <a:p>
            <a:pPr marL="214313" lvl="0" indent="-214313">
              <a:lnSpc>
                <a:spcPct val="100000"/>
              </a:lnSpc>
              <a:spcBef>
                <a:spcPts val="0"/>
              </a:spcBef>
            </a:pPr>
            <a:r>
              <a:rPr lang="sv-SE" sz="1400" dirty="0">
                <a:solidFill>
                  <a:prstClr val="black"/>
                </a:solidFill>
                <a:latin typeface="Arial"/>
              </a:rPr>
              <a:t>Utbildning i Mina Planer – Kryh har internutbildning i både regelverk och IT-stöd</a:t>
            </a:r>
          </a:p>
          <a:p>
            <a:pPr marL="214313" lvl="0" indent="-214313">
              <a:lnSpc>
                <a:spcPct val="100000"/>
              </a:lnSpc>
              <a:spcBef>
                <a:spcPts val="0"/>
              </a:spcBef>
            </a:pPr>
            <a:r>
              <a:rPr lang="sv-SE" sz="1400" dirty="0">
                <a:solidFill>
                  <a:prstClr val="black"/>
                </a:solidFill>
                <a:latin typeface="Arial"/>
              </a:rPr>
              <a:t>Arbeta vidare med implementeringen av de nya arbetssättet samt relationsbyggandet mellan parterna.</a:t>
            </a:r>
          </a:p>
          <a:p>
            <a:pPr marL="214313" lvl="0" indent="-214313">
              <a:lnSpc>
                <a:spcPct val="100000"/>
              </a:lnSpc>
              <a:spcBef>
                <a:spcPts val="0"/>
              </a:spcBef>
            </a:pPr>
            <a:r>
              <a:rPr lang="sv-SE" sz="1400" dirty="0">
                <a:solidFill>
                  <a:prstClr val="black"/>
                </a:solidFill>
                <a:latin typeface="Arial"/>
              </a:rPr>
              <a:t>Kontinuerliga workshops med verksamhetsnära personer från de tre samverkansparterna har påbörjats i HOP och Östra området </a:t>
            </a:r>
          </a:p>
          <a:p>
            <a:pPr marL="214313" lvl="0" indent="-214313">
              <a:lnSpc>
                <a:spcPct val="100000"/>
              </a:lnSpc>
              <a:spcBef>
                <a:spcPts val="0"/>
              </a:spcBef>
            </a:pPr>
            <a:r>
              <a:rPr lang="sv-SE" sz="1400" dirty="0">
                <a:solidFill>
                  <a:prstClr val="black"/>
                </a:solidFill>
                <a:latin typeface="Arial"/>
              </a:rPr>
              <a:t>Justering av primärvården vid utskrivning går ej att få under helger då majoriteten av </a:t>
            </a:r>
            <a:r>
              <a:rPr lang="sv-SE" sz="1400" dirty="0" err="1">
                <a:solidFill>
                  <a:prstClr val="black"/>
                </a:solidFill>
                <a:latin typeface="Arial"/>
              </a:rPr>
              <a:t>av</a:t>
            </a:r>
            <a:r>
              <a:rPr lang="sv-SE" sz="1400" dirty="0">
                <a:solidFill>
                  <a:prstClr val="black"/>
                </a:solidFill>
                <a:latin typeface="Arial"/>
              </a:rPr>
              <a:t> primärvården inte har beredskap. Förväntas kommunen ta hem patienter utan att läkare och justerat och tagit över det medicinska ansvaret? De uppgifter vi fått säger att primärvården inte planerar för helgbemanning under 2018. Oklart vad som gäller avseende kommunens betalningsansvar när justering inte är gjord? Frågan är ställd till förvaltningsgruppen! </a:t>
            </a:r>
          </a:p>
          <a:p>
            <a:endParaRPr lang="sv-SE" dirty="0"/>
          </a:p>
        </p:txBody>
      </p:sp>
      <p:pic>
        <p:nvPicPr>
          <p:cNvPr id="4" name="Bildobjekt 3"/>
          <p:cNvPicPr>
            <a:picLocks noChangeAspect="1"/>
          </p:cNvPicPr>
          <p:nvPr/>
        </p:nvPicPr>
        <p:blipFill>
          <a:blip r:embed="rId2"/>
          <a:stretch>
            <a:fillRect/>
          </a:stretch>
        </p:blipFill>
        <p:spPr>
          <a:xfrm>
            <a:off x="8230829" y="1825625"/>
            <a:ext cx="2484276" cy="1787233"/>
          </a:xfrm>
          <a:prstGeom prst="rect">
            <a:avLst/>
          </a:prstGeom>
        </p:spPr>
      </p:pic>
    </p:spTree>
    <p:extLst>
      <p:ext uri="{BB962C8B-B14F-4D97-AF65-F5344CB8AC3E}">
        <p14:creationId xmlns:p14="http://schemas.microsoft.com/office/powerpoint/2010/main" val="16267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43792" y="365125"/>
            <a:ext cx="7482840" cy="1325563"/>
          </a:xfrm>
        </p:spPr>
        <p:txBody>
          <a:bodyPr/>
          <a:lstStyle/>
          <a:p>
            <a:pPr algn="ctr"/>
            <a:r>
              <a:rPr lang="sv-SE" dirty="0">
                <a:solidFill>
                  <a:prstClr val="black"/>
                </a:solidFill>
                <a:latin typeface="Arial" pitchFamily="34" charset="0"/>
                <a:cs typeface="Arial" pitchFamily="34" charset="0"/>
              </a:rPr>
              <a:t>Fakturering</a:t>
            </a:r>
            <a:endParaRPr lang="sv-SE" dirty="0"/>
          </a:p>
        </p:txBody>
      </p:sp>
      <p:sp>
        <p:nvSpPr>
          <p:cNvPr id="3" name="Platshållare för innehåll 2"/>
          <p:cNvSpPr>
            <a:spLocks noGrp="1"/>
          </p:cNvSpPr>
          <p:nvPr>
            <p:ph idx="1"/>
          </p:nvPr>
        </p:nvSpPr>
        <p:spPr>
          <a:xfrm>
            <a:off x="1943792" y="1690688"/>
            <a:ext cx="8339051" cy="4351338"/>
          </a:xfrm>
        </p:spPr>
        <p:txBody>
          <a:bodyPr/>
          <a:lstStyle/>
          <a:p>
            <a:pPr marL="342900" lvl="0" indent="-342900">
              <a:lnSpc>
                <a:spcPct val="100000"/>
              </a:lnSpc>
              <a:spcBef>
                <a:spcPct val="20000"/>
              </a:spcBef>
            </a:pPr>
            <a:r>
              <a:rPr lang="sv-SE" sz="1600" dirty="0">
                <a:solidFill>
                  <a:prstClr val="black"/>
                </a:solidFill>
                <a:latin typeface="Arial" pitchFamily="34" charset="0"/>
                <a:cs typeface="Arial" pitchFamily="34" charset="0"/>
              </a:rPr>
              <a:t>Ingen fakturering för januari 2018</a:t>
            </a:r>
          </a:p>
          <a:p>
            <a:pPr marL="342900" lvl="0" indent="-342900">
              <a:lnSpc>
                <a:spcPct val="100000"/>
              </a:lnSpc>
              <a:spcBef>
                <a:spcPct val="20000"/>
              </a:spcBef>
            </a:pPr>
            <a:r>
              <a:rPr lang="sv-SE" sz="1600" dirty="0">
                <a:solidFill>
                  <a:prstClr val="black"/>
                </a:solidFill>
                <a:latin typeface="Arial" pitchFamily="34" charset="0"/>
                <a:cs typeface="Arial" pitchFamily="34" charset="0"/>
              </a:rPr>
              <a:t>Ett detaljerat beräkningsunderlag för respektive kommun håller på att tas fram där det ska framgå alla planeringsprocesser per individ som ägt rum under innevarande månad</a:t>
            </a:r>
          </a:p>
          <a:p>
            <a:pPr marL="342900" lvl="0" indent="-342900">
              <a:lnSpc>
                <a:spcPct val="100000"/>
              </a:lnSpc>
              <a:spcBef>
                <a:spcPct val="20000"/>
              </a:spcBef>
            </a:pPr>
            <a:r>
              <a:rPr lang="sv-SE" sz="1600" dirty="0">
                <a:solidFill>
                  <a:prstClr val="black"/>
                </a:solidFill>
                <a:latin typeface="Arial" pitchFamily="34" charset="0"/>
                <a:cs typeface="Arial" pitchFamily="34" charset="0"/>
              </a:rPr>
              <a:t>Efter testkörning får kommunen beräkningsunderlaget den 5:e efterföljande månad och har då möjlighet att granska och inkomma med synpunkter på eventuella justeringar under en tiodagarsperiod. Under en övergångsperiod kommer denna granskningsperiod att vara längre för att ge utrymme för analys</a:t>
            </a:r>
          </a:p>
          <a:p>
            <a:pPr marL="342900" lvl="0" indent="-342900">
              <a:lnSpc>
                <a:spcPct val="100000"/>
              </a:lnSpc>
              <a:spcBef>
                <a:spcPct val="20000"/>
              </a:spcBef>
            </a:pPr>
            <a:r>
              <a:rPr lang="sv-SE" sz="1600" dirty="0">
                <a:solidFill>
                  <a:prstClr val="black"/>
                </a:solidFill>
                <a:latin typeface="Arial" pitchFamily="34" charset="0"/>
                <a:cs typeface="Arial" pitchFamily="34" charset="0"/>
              </a:rPr>
              <a:t>Därefter skickas en faktura i händelse av att det uppstått ett betalningsansvar för kommunen.</a:t>
            </a:r>
          </a:p>
          <a:p>
            <a:pPr marL="342900" lvl="0" indent="-342900">
              <a:lnSpc>
                <a:spcPct val="100000"/>
              </a:lnSpc>
              <a:spcBef>
                <a:spcPct val="20000"/>
              </a:spcBef>
            </a:pPr>
            <a:r>
              <a:rPr lang="sv-SE" sz="1600" dirty="0">
                <a:solidFill>
                  <a:prstClr val="black"/>
                </a:solidFill>
                <a:latin typeface="Arial" pitchFamily="34" charset="0"/>
                <a:cs typeface="Arial" pitchFamily="34" charset="0"/>
              </a:rPr>
              <a:t>Det första beräkningsunderlaget beräknas vara tillgängligt tidigast i början av juni. Detta kommer att avse separata underlag för februari, mars, april och eventuellt maj och beräknas utifrån överenskommelsen. Underlagen kommer att vara uppdelade mellan </a:t>
            </a:r>
            <a:r>
              <a:rPr lang="sv-SE" sz="1600" dirty="0" err="1">
                <a:solidFill>
                  <a:prstClr val="black"/>
                </a:solidFill>
                <a:latin typeface="Arial" pitchFamily="34" charset="0"/>
                <a:cs typeface="Arial" pitchFamily="34" charset="0"/>
              </a:rPr>
              <a:t>somatik</a:t>
            </a:r>
            <a:r>
              <a:rPr lang="sv-SE" sz="1600" dirty="0">
                <a:solidFill>
                  <a:prstClr val="black"/>
                </a:solidFill>
                <a:latin typeface="Arial" pitchFamily="34" charset="0"/>
                <a:cs typeface="Arial" pitchFamily="34" charset="0"/>
              </a:rPr>
              <a:t> och psykiatri.</a:t>
            </a:r>
          </a:p>
          <a:p>
            <a:pPr marL="342900" lvl="0" indent="-342900">
              <a:lnSpc>
                <a:spcPct val="100000"/>
              </a:lnSpc>
              <a:spcBef>
                <a:spcPct val="20000"/>
              </a:spcBef>
            </a:pPr>
            <a:r>
              <a:rPr lang="sv-SE" sz="1600" dirty="0">
                <a:solidFill>
                  <a:prstClr val="black"/>
                </a:solidFill>
                <a:latin typeface="Arial" pitchFamily="34" charset="0"/>
                <a:cs typeface="Arial" pitchFamily="34" charset="0"/>
              </a:rPr>
              <a:t>Den första granskningsperioden kommer att sträcka sig över sommaren och första eventuell fakturering kommer att ske tidigast augusti. </a:t>
            </a:r>
          </a:p>
          <a:p>
            <a:endParaRPr lang="sv-SE" dirty="0"/>
          </a:p>
        </p:txBody>
      </p:sp>
    </p:spTree>
    <p:extLst>
      <p:ext uri="{BB962C8B-B14F-4D97-AF65-F5344CB8AC3E}">
        <p14:creationId xmlns:p14="http://schemas.microsoft.com/office/powerpoint/2010/main" val="196140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18608" y="356812"/>
            <a:ext cx="6900949" cy="1325563"/>
          </a:xfrm>
        </p:spPr>
        <p:txBody>
          <a:bodyPr/>
          <a:lstStyle/>
          <a:p>
            <a:pPr algn="ctr"/>
            <a:r>
              <a:rPr lang="sv-SE" dirty="0">
                <a:solidFill>
                  <a:prstClr val="black"/>
                </a:solidFill>
                <a:latin typeface="Arial" pitchFamily="34" charset="0"/>
                <a:cs typeface="Arial" pitchFamily="34" charset="0"/>
              </a:rPr>
              <a:t>HS-avtalet</a:t>
            </a:r>
            <a:endParaRPr lang="sv-SE" dirty="0"/>
          </a:p>
        </p:txBody>
      </p:sp>
      <p:sp>
        <p:nvSpPr>
          <p:cNvPr id="3" name="Platshållare för innehåll 2"/>
          <p:cNvSpPr>
            <a:spLocks noGrp="1"/>
          </p:cNvSpPr>
          <p:nvPr>
            <p:ph idx="1"/>
          </p:nvPr>
        </p:nvSpPr>
        <p:spPr>
          <a:xfrm>
            <a:off x="1727662" y="1800686"/>
            <a:ext cx="8455429" cy="4351338"/>
          </a:xfrm>
        </p:spPr>
        <p:txBody>
          <a:bodyPr/>
          <a:lstStyle/>
          <a:p>
            <a:pPr marL="0" lvl="0" indent="0">
              <a:lnSpc>
                <a:spcPct val="100000"/>
              </a:lnSpc>
              <a:spcBef>
                <a:spcPct val="20000"/>
              </a:spcBef>
              <a:buNone/>
            </a:pPr>
            <a:r>
              <a:rPr lang="sv-SE" sz="3600" dirty="0">
                <a:solidFill>
                  <a:prstClr val="black"/>
                </a:solidFill>
                <a:latin typeface="Arial" pitchFamily="34" charset="0"/>
                <a:cs typeface="Arial" pitchFamily="34" charset="0"/>
              </a:rPr>
              <a:t>Visionen  -  </a:t>
            </a:r>
            <a:r>
              <a:rPr lang="sv-SE" sz="3200" dirty="0">
                <a:solidFill>
                  <a:prstClr val="black"/>
                </a:solidFill>
                <a:latin typeface="Arial" pitchFamily="34" charset="0"/>
                <a:cs typeface="Arial" pitchFamily="34" charset="0"/>
              </a:rPr>
              <a:t>Fyra utfästelser:</a:t>
            </a:r>
          </a:p>
          <a:p>
            <a:pPr marL="342900" lvl="0" indent="-342900">
              <a:lnSpc>
                <a:spcPct val="100000"/>
              </a:lnSpc>
              <a:spcBef>
                <a:spcPct val="20000"/>
              </a:spcBef>
            </a:pPr>
            <a:r>
              <a:rPr lang="sv-SE" sz="3200" dirty="0">
                <a:solidFill>
                  <a:prstClr val="black"/>
                </a:solidFill>
                <a:latin typeface="Segoe UI Semilight" panose="020B0402040204020203" pitchFamily="34" charset="0"/>
                <a:cs typeface="Segoe UI Semilight" panose="020B0402040204020203" pitchFamily="34" charset="0"/>
              </a:rPr>
              <a:t>En plan för vården </a:t>
            </a:r>
          </a:p>
          <a:p>
            <a:pPr marL="342900" lvl="0" indent="-342900">
              <a:lnSpc>
                <a:spcPct val="100000"/>
              </a:lnSpc>
              <a:spcBef>
                <a:spcPct val="20000"/>
              </a:spcBef>
            </a:pPr>
            <a:r>
              <a:rPr lang="sv-SE" sz="3200" dirty="0">
                <a:solidFill>
                  <a:prstClr val="black"/>
                </a:solidFill>
                <a:latin typeface="Segoe UI Semilight" panose="020B0402040204020203" pitchFamily="34" charset="0"/>
                <a:cs typeface="Segoe UI Semilight" panose="020B0402040204020203" pitchFamily="34" charset="0"/>
              </a:rPr>
              <a:t>Ett team som garant för planen</a:t>
            </a:r>
          </a:p>
          <a:p>
            <a:pPr marL="342900" lvl="0" indent="-342900">
              <a:lnSpc>
                <a:spcPct val="100000"/>
              </a:lnSpc>
              <a:spcBef>
                <a:spcPct val="20000"/>
              </a:spcBef>
            </a:pPr>
            <a:r>
              <a:rPr lang="sv-SE" sz="3200" dirty="0">
                <a:solidFill>
                  <a:prstClr val="black"/>
                </a:solidFill>
                <a:latin typeface="Segoe UI Semilight" panose="020B0402040204020203" pitchFamily="34" charset="0"/>
                <a:cs typeface="Segoe UI Semilight" panose="020B0402040204020203" pitchFamily="34" charset="0"/>
              </a:rPr>
              <a:t>Läkarbedömning (och hembesök) vid behov</a:t>
            </a:r>
          </a:p>
          <a:p>
            <a:pPr marL="342900" lvl="0" indent="-342900">
              <a:lnSpc>
                <a:spcPct val="100000"/>
              </a:lnSpc>
              <a:spcBef>
                <a:spcPct val="20000"/>
              </a:spcBef>
            </a:pPr>
            <a:r>
              <a:rPr lang="sv-SE" sz="3200" dirty="0">
                <a:solidFill>
                  <a:prstClr val="black"/>
                </a:solidFill>
                <a:latin typeface="Segoe UI Semilight" panose="020B0402040204020203" pitchFamily="34" charset="0"/>
                <a:cs typeface="Segoe UI Semilight" panose="020B0402040204020203" pitchFamily="34" charset="0"/>
              </a:rPr>
              <a:t>Direktinläggning vid behov av slutenvård</a:t>
            </a:r>
          </a:p>
          <a:p>
            <a:endParaRPr lang="sv-SE" dirty="0"/>
          </a:p>
        </p:txBody>
      </p:sp>
    </p:spTree>
    <p:extLst>
      <p:ext uri="{BB962C8B-B14F-4D97-AF65-F5344CB8AC3E}">
        <p14:creationId xmlns:p14="http://schemas.microsoft.com/office/powerpoint/2010/main" val="12625122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894</Words>
  <Application>Microsoft Office PowerPoint</Application>
  <PresentationFormat>Bredbild</PresentationFormat>
  <Paragraphs>78</Paragraphs>
  <Slides>12</Slides>
  <Notes>0</Notes>
  <HiddenSlides>0</HiddenSlides>
  <MMClips>1</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12</vt:i4>
      </vt:variant>
    </vt:vector>
  </HeadingPairs>
  <TitlesOfParts>
    <vt:vector size="19" baseType="lpstr">
      <vt:lpstr>Arial</vt:lpstr>
      <vt:lpstr>Calibri</vt:lpstr>
      <vt:lpstr>Calibri Light</vt:lpstr>
      <vt:lpstr>Segoe UI Semilight</vt:lpstr>
      <vt:lpstr>Wingdings</vt:lpstr>
      <vt:lpstr>ヒラギノ角ゴ Pro W3</vt:lpstr>
      <vt:lpstr>Office-tema</vt:lpstr>
      <vt:lpstr>Delregional samverkan  Nordöstra Skåne</vt:lpstr>
      <vt:lpstr>PowerPoint-presentation</vt:lpstr>
      <vt:lpstr>PowerPoint-presentation</vt:lpstr>
      <vt:lpstr>Utmaningar med IT-system Mina Planer</vt:lpstr>
      <vt:lpstr>Utmaningar i tolkningen av rutin och vägledning för samverkan vid utskrivning</vt:lpstr>
      <vt:lpstr>Tolkningsproblematiken</vt:lpstr>
      <vt:lpstr>Vidtagna och föreslagna förbättringsåtgärder</vt:lpstr>
      <vt:lpstr>Fakturering</vt:lpstr>
      <vt:lpstr>HS-avtalet</vt:lpstr>
      <vt:lpstr>Mobilt vårdteam- utbildningsfilm</vt:lpstr>
      <vt:lpstr>SIP och inskrivning</vt:lpstr>
      <vt:lpstr>Status och utmaningar</vt:lpstr>
    </vt:vector>
  </TitlesOfParts>
  <Company>Osby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Delregional samverkan  Nordöstra Skåne</dc:title>
  <dc:creator>Osby kommun</dc:creator>
  <cp:lastModifiedBy>helena.stahl@osby.se</cp:lastModifiedBy>
  <cp:revision>10</cp:revision>
  <dcterms:created xsi:type="dcterms:W3CDTF">2018-04-23T07:17:08Z</dcterms:created>
  <dcterms:modified xsi:type="dcterms:W3CDTF">2018-04-23T07:44:23Z</dcterms:modified>
</cp:coreProperties>
</file>